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0" d="100"/>
          <a:sy n="60" d="100"/>
        </p:scale>
        <p:origin x="1388" y="4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a:t>Образец заголовка</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
        <p:nvSpPr>
          <p:cNvPr id="30" name="Date Placeholder 29"/>
          <p:cNvSpPr>
            <a:spLocks noGrp="1"/>
          </p:cNvSpPr>
          <p:nvPr>
            <p:ph type="dt" sz="half" idx="10"/>
          </p:nvPr>
        </p:nvSpPr>
        <p:spPr/>
        <p:txBody>
          <a:bodyPr/>
          <a:lstStyle/>
          <a:p>
            <a:fld id="{7F125749-7230-4A97-B45A-2F9D02389565}" type="datetimeFigureOut">
              <a:rPr lang="ru-RU" smtClean="0"/>
              <a:t>05.04.2021</a:t>
            </a:fld>
            <a:endParaRPr lang="ru-RU"/>
          </a:p>
        </p:txBody>
      </p:sp>
      <p:sp>
        <p:nvSpPr>
          <p:cNvPr id="19" name="Footer Placeholder 18"/>
          <p:cNvSpPr>
            <a:spLocks noGrp="1"/>
          </p:cNvSpPr>
          <p:nvPr>
            <p:ph type="ftr" sz="quarter" idx="11"/>
          </p:nvPr>
        </p:nvSpPr>
        <p:spPr/>
        <p:txBody>
          <a:bodyPr/>
          <a:lstStyle/>
          <a:p>
            <a:endParaRPr lang="ru-RU"/>
          </a:p>
        </p:txBody>
      </p:sp>
      <p:sp>
        <p:nvSpPr>
          <p:cNvPr id="27" name="Slide Number Placeholder 26"/>
          <p:cNvSpPr>
            <a:spLocks noGrp="1"/>
          </p:cNvSpPr>
          <p:nvPr>
            <p:ph type="sldNum" sz="quarter" idx="12"/>
          </p:nvPr>
        </p:nvSpPr>
        <p:spPr/>
        <p:txBody>
          <a:bodyPr/>
          <a:lstStyle/>
          <a:p>
            <a:fld id="{7267AB89-1CEC-438D-907C-D01F68FF1747}"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ru-RU"/>
              <a:t>Образец заголовка</a:t>
            </a:r>
            <a:endParaRPr kumimoji="0" lang="en-US"/>
          </a:p>
        </p:txBody>
      </p:sp>
      <p:sp>
        <p:nvSpPr>
          <p:cNvPr id="3" name="Content Placeholder 2"/>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Date Placeholder 3"/>
          <p:cNvSpPr>
            <a:spLocks noGrp="1"/>
          </p:cNvSpPr>
          <p:nvPr>
            <p:ph type="dt" sz="half" idx="10"/>
          </p:nvPr>
        </p:nvSpPr>
        <p:spPr/>
        <p:txBody>
          <a:bodyPr/>
          <a:lstStyle/>
          <a:p>
            <a:fld id="{7F125749-7230-4A97-B45A-2F9D02389565}" type="datetimeFigureOut">
              <a:rPr lang="ru-RU" smtClean="0"/>
              <a:t>05.04.2021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67AB89-1CEC-438D-907C-D01F68FF1747}"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a:t>Образец заголовка</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sp>
        <p:nvSpPr>
          <p:cNvPr id="4" name="Date Placeholder 3"/>
          <p:cNvSpPr>
            <a:spLocks noGrp="1"/>
          </p:cNvSpPr>
          <p:nvPr>
            <p:ph type="dt" sz="half" idx="10"/>
          </p:nvPr>
        </p:nvSpPr>
        <p:spPr/>
        <p:txBody>
          <a:bodyPr/>
          <a:lstStyle/>
          <a:p>
            <a:fld id="{7F125749-7230-4A97-B45A-2F9D02389565}" type="datetimeFigureOut">
              <a:rPr lang="ru-RU" smtClean="0"/>
              <a:t>05.04.2021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67AB89-1CEC-438D-907C-D01F68FF1747}"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ru-RU"/>
              <a:t>Образец заголовка</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Date Placeholder 4"/>
          <p:cNvSpPr>
            <a:spLocks noGrp="1"/>
          </p:cNvSpPr>
          <p:nvPr>
            <p:ph type="dt" sz="half" idx="10"/>
          </p:nvPr>
        </p:nvSpPr>
        <p:spPr/>
        <p:txBody>
          <a:bodyPr/>
          <a:lstStyle/>
          <a:p>
            <a:fld id="{7F125749-7230-4A97-B45A-2F9D02389565}" type="datetimeFigureOut">
              <a:rPr lang="ru-RU" smtClean="0"/>
              <a:t>05.04.2021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67AB89-1CEC-438D-907C-D01F68FF1747}"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ru-RU"/>
              <a:t>Образец заголовка</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Date Placeholder 6"/>
          <p:cNvSpPr>
            <a:spLocks noGrp="1"/>
          </p:cNvSpPr>
          <p:nvPr>
            <p:ph type="dt" sz="half" idx="10"/>
          </p:nvPr>
        </p:nvSpPr>
        <p:spPr/>
        <p:txBody>
          <a:bodyPr/>
          <a:lstStyle/>
          <a:p>
            <a:fld id="{7F125749-7230-4A97-B45A-2F9D02389565}" type="datetimeFigureOut">
              <a:rPr lang="ru-RU" smtClean="0"/>
              <a:t>05.04.2021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7267AB89-1CEC-438D-907C-D01F68FF1747}"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a:t>Образец заголовка</a:t>
            </a:r>
            <a:endParaRPr kumimoji="0" lang="en-US"/>
          </a:p>
        </p:txBody>
      </p:sp>
      <p:sp>
        <p:nvSpPr>
          <p:cNvPr id="3" name="Date Placeholder 2"/>
          <p:cNvSpPr>
            <a:spLocks noGrp="1"/>
          </p:cNvSpPr>
          <p:nvPr>
            <p:ph type="dt" sz="half" idx="10"/>
          </p:nvPr>
        </p:nvSpPr>
        <p:spPr/>
        <p:txBody>
          <a:bodyPr/>
          <a:lstStyle/>
          <a:p>
            <a:fld id="{7F125749-7230-4A97-B45A-2F9D02389565}" type="datetimeFigureOut">
              <a:rPr lang="ru-RU" smtClean="0"/>
              <a:t>05.04.2021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267AB89-1CEC-438D-907C-D01F68FF1747}"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125749-7230-4A97-B45A-2F9D02389565}" type="datetimeFigureOut">
              <a:rPr lang="ru-RU" smtClean="0"/>
              <a:t>05.04.2021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7267AB89-1CEC-438D-907C-D01F68FF1747}"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a:t>Образец заголовка</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a:t>Образец текста</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Date Placeholder 4"/>
          <p:cNvSpPr>
            <a:spLocks noGrp="1"/>
          </p:cNvSpPr>
          <p:nvPr>
            <p:ph type="dt" sz="half" idx="10"/>
          </p:nvPr>
        </p:nvSpPr>
        <p:spPr/>
        <p:txBody>
          <a:bodyPr/>
          <a:lstStyle/>
          <a:p>
            <a:fld id="{7F125749-7230-4A97-B45A-2F9D02389565}" type="datetimeFigureOut">
              <a:rPr lang="ru-RU" smtClean="0"/>
              <a:t>05.04.2021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67AB89-1CEC-438D-907C-D01F68FF1747}"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a:t>Образец заголовка</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a:t>Образец текста</a:t>
            </a:r>
          </a:p>
        </p:txBody>
      </p:sp>
      <p:sp>
        <p:nvSpPr>
          <p:cNvPr id="5" name="Date Placeholder 4"/>
          <p:cNvSpPr>
            <a:spLocks noGrp="1"/>
          </p:cNvSpPr>
          <p:nvPr>
            <p:ph type="dt" sz="half" idx="10"/>
          </p:nvPr>
        </p:nvSpPr>
        <p:spPr/>
        <p:txBody>
          <a:bodyPr/>
          <a:lstStyle/>
          <a:p>
            <a:fld id="{7F125749-7230-4A97-B45A-2F9D02389565}" type="datetimeFigureOut">
              <a:rPr lang="ru-RU" smtClean="0"/>
              <a:t>05.04.2021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a:xfrm>
            <a:off x="8077200" y="6356350"/>
            <a:ext cx="609600" cy="365125"/>
          </a:xfrm>
        </p:spPr>
        <p:txBody>
          <a:bodyPr/>
          <a:lstStyle/>
          <a:p>
            <a:fld id="{7267AB89-1CEC-438D-907C-D01F68FF1747}" type="slidenum">
              <a:rPr lang="ru-RU" smtClean="0"/>
              <a:t>‹#›</a:t>
            </a:fld>
            <a:endParaRPr lang="ru-RU"/>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a:t>Вставка рисунка</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ru-RU"/>
              <a:t>Образец заголовка</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Date Placeholder 3"/>
          <p:cNvSpPr>
            <a:spLocks noGrp="1"/>
          </p:cNvSpPr>
          <p:nvPr>
            <p:ph type="dt" sz="half" idx="10"/>
          </p:nvPr>
        </p:nvSpPr>
        <p:spPr/>
        <p:txBody>
          <a:bodyPr/>
          <a:lstStyle/>
          <a:p>
            <a:fld id="{7F125749-7230-4A97-B45A-2F9D02389565}" type="datetimeFigureOut">
              <a:rPr lang="ru-RU" smtClean="0"/>
              <a:t>05.04.2021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67AB89-1CEC-438D-907C-D01F68FF1747}"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ru-RU"/>
              <a:t>Образец заголовка</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Date Placeholder 3"/>
          <p:cNvSpPr>
            <a:spLocks noGrp="1"/>
          </p:cNvSpPr>
          <p:nvPr>
            <p:ph type="dt" sz="half" idx="10"/>
          </p:nvPr>
        </p:nvSpPr>
        <p:spPr/>
        <p:txBody>
          <a:bodyPr/>
          <a:lstStyle/>
          <a:p>
            <a:fld id="{7F125749-7230-4A97-B45A-2F9D02389565}" type="datetimeFigureOut">
              <a:rPr lang="ru-RU" smtClean="0"/>
              <a:t>05.04.2021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67AB89-1CEC-438D-907C-D01F68FF1747}"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a:t>Образец заголовка</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F125749-7230-4A97-B45A-2F9D02389565}" type="datetimeFigureOut">
              <a:rPr lang="ru-RU" smtClean="0"/>
              <a:t>05.04.2021</a:t>
            </a:fld>
            <a:endParaRPr lang="ru-RU"/>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267AB89-1CEC-438D-907C-D01F68FF1747}" type="slidenum">
              <a:rPr lang="ru-RU" smtClean="0"/>
              <a:t>‹#›</a:t>
            </a:fld>
            <a:endParaRPr lang="ru-RU"/>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43608" y="764704"/>
            <a:ext cx="6480048" cy="2301240"/>
          </a:xfrm>
        </p:spPr>
        <p:txBody>
          <a:bodyPr>
            <a:noAutofit/>
          </a:bodyPr>
          <a:lstStyle/>
          <a:p>
            <a:r>
              <a:rPr lang="kk-KZ" sz="5400" b="1" dirty="0">
                <a:solidFill>
                  <a:schemeClr val="tx1"/>
                </a:solidFill>
                <a:effectLst/>
                <a:latin typeface="Times New Roman"/>
                <a:ea typeface="Times New Roman"/>
              </a:rPr>
              <a:t>Көлік құралдарына салынатын салық</a:t>
            </a:r>
            <a:endParaRPr lang="ru-RU" sz="5400" dirty="0">
              <a:solidFill>
                <a:schemeClr val="tx1"/>
              </a:solidFill>
            </a:endParaRPr>
          </a:p>
        </p:txBody>
      </p:sp>
    </p:spTree>
    <p:extLst>
      <p:ext uri="{BB962C8B-B14F-4D97-AF65-F5344CB8AC3E}">
        <p14:creationId xmlns:p14="http://schemas.microsoft.com/office/powerpoint/2010/main" val="37625870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780" y="3028310"/>
            <a:ext cx="8939514" cy="3423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395536" y="350654"/>
            <a:ext cx="7992888" cy="2677656"/>
          </a:xfrm>
          <a:prstGeom prst="rect">
            <a:avLst/>
          </a:prstGeom>
        </p:spPr>
        <p:txBody>
          <a:bodyPr wrap="square">
            <a:spAutoFit/>
          </a:bodyPr>
          <a:lstStyle/>
          <a:p>
            <a:pPr indent="457200" algn="just">
              <a:spcAft>
                <a:spcPts val="0"/>
              </a:spcAft>
              <a:tabLst>
                <a:tab pos="1971675" algn="l"/>
              </a:tabLst>
            </a:pPr>
            <a:r>
              <a:rPr lang="kk-KZ" sz="2400" dirty="0">
                <a:effectLst/>
                <a:latin typeface="Times New Roman"/>
                <a:ea typeface="Times New Roman"/>
              </a:rPr>
              <a:t>Көлік құралдарына салынатын салық – мемлекет пен көлік құралдары арасындағы экономикалық қатынасты реттейтін салық. Көлік құралдарын иелері көлік құралдарын иемдену барысында республиканың автокөлік жолдарын пайдаланады. Ал осы автокөлік жолдарын қаржыландыру мемлекеттік бюджеттен жүзеге асырылады. Сондықтан да көлік салығының экономикалық мәні зор. </a:t>
            </a:r>
            <a:endParaRPr lang="ru-RU" sz="1600" dirty="0">
              <a:effectLst/>
              <a:latin typeface="Times New Roman"/>
              <a:ea typeface="Times New Roman"/>
            </a:endParaRPr>
          </a:p>
        </p:txBody>
      </p:sp>
    </p:spTree>
    <p:extLst>
      <p:ext uri="{BB962C8B-B14F-4D97-AF65-F5344CB8AC3E}">
        <p14:creationId xmlns:p14="http://schemas.microsoft.com/office/powerpoint/2010/main" val="41668900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23528" y="980729"/>
            <a:ext cx="8280920" cy="4893647"/>
          </a:xfrm>
          <a:prstGeom prst="rect">
            <a:avLst/>
          </a:prstGeom>
        </p:spPr>
        <p:txBody>
          <a:bodyPr wrap="square">
            <a:spAutoFit/>
          </a:bodyPr>
          <a:lstStyle/>
          <a:p>
            <a:pPr indent="457200" algn="just">
              <a:spcAft>
                <a:spcPts val="0"/>
              </a:spcAft>
              <a:tabLst>
                <a:tab pos="1971675" algn="l"/>
              </a:tabLst>
            </a:pPr>
            <a:r>
              <a:rPr lang="kk-KZ" sz="2400" dirty="0">
                <a:effectLst/>
                <a:latin typeface="Times New Roman"/>
                <a:ea typeface="Times New Roman"/>
              </a:rPr>
              <a:t>Көлік құралдарына салынатын салық тікелей нақты салық болып табылады.</a:t>
            </a:r>
            <a:endParaRPr lang="ru-RU" sz="1600" dirty="0">
              <a:effectLst/>
              <a:latin typeface="Times New Roman"/>
              <a:ea typeface="Times New Roman"/>
            </a:endParaRPr>
          </a:p>
          <a:p>
            <a:pPr indent="457200" algn="just">
              <a:spcAft>
                <a:spcPts val="0"/>
              </a:spcAft>
              <a:tabLst>
                <a:tab pos="1971675" algn="l"/>
              </a:tabLst>
            </a:pPr>
            <a:endParaRPr lang="kk-KZ" sz="2400" dirty="0">
              <a:effectLst/>
              <a:latin typeface="Times New Roman"/>
              <a:ea typeface="Times New Roman"/>
            </a:endParaRPr>
          </a:p>
          <a:p>
            <a:pPr indent="457200" algn="just">
              <a:spcAft>
                <a:spcPts val="0"/>
              </a:spcAft>
              <a:tabLst>
                <a:tab pos="1971675" algn="l"/>
              </a:tabLst>
            </a:pPr>
            <a:r>
              <a:rPr lang="kk-KZ" sz="2400" dirty="0">
                <a:effectLst/>
                <a:latin typeface="Times New Roman"/>
                <a:ea typeface="Times New Roman"/>
              </a:rPr>
              <a:t>Меншік құқығында салық салу объектілері бар жеке тұлғалар және меншік, шаруашылық жүргізу не оралымды басқару құқығында салық салу объектілері бар заңды тұлғалар, олардың құрылымдық бөлімшелері көлік құралдарына салынатын салықтың </a:t>
            </a:r>
            <a:r>
              <a:rPr lang="kk-KZ" sz="2400" i="1" dirty="0">
                <a:effectLst/>
                <a:latin typeface="Times New Roman"/>
                <a:ea typeface="Times New Roman"/>
              </a:rPr>
              <a:t>төлеушілері</a:t>
            </a:r>
            <a:r>
              <a:rPr lang="kk-KZ" sz="2400" dirty="0">
                <a:effectLst/>
                <a:latin typeface="Times New Roman"/>
                <a:ea typeface="Times New Roman"/>
              </a:rPr>
              <a:t> болып табылады.</a:t>
            </a:r>
            <a:endParaRPr lang="ru-RU" sz="1600" dirty="0">
              <a:effectLst/>
              <a:latin typeface="Times New Roman"/>
              <a:ea typeface="Times New Roman"/>
            </a:endParaRPr>
          </a:p>
          <a:p>
            <a:pPr indent="457200" algn="just">
              <a:spcAft>
                <a:spcPts val="0"/>
              </a:spcAft>
              <a:tabLst>
                <a:tab pos="1971675" algn="l"/>
              </a:tabLst>
            </a:pPr>
            <a:endParaRPr lang="kk-KZ" sz="2400" dirty="0">
              <a:effectLst/>
              <a:latin typeface="Times New Roman"/>
              <a:ea typeface="Times New Roman"/>
            </a:endParaRPr>
          </a:p>
          <a:p>
            <a:pPr indent="457200" algn="just">
              <a:spcAft>
                <a:spcPts val="0"/>
              </a:spcAft>
              <a:tabLst>
                <a:tab pos="1971675" algn="l"/>
              </a:tabLst>
            </a:pPr>
            <a:r>
              <a:rPr lang="kk-KZ" sz="2400" dirty="0">
                <a:effectLst/>
                <a:latin typeface="Times New Roman"/>
                <a:ea typeface="Times New Roman"/>
              </a:rPr>
              <a:t>Лизинг алушы қаржы лизингі шарты бойынша берілген салық салу объектілері бойынша көлік құралдары салығын </a:t>
            </a:r>
            <a:r>
              <a:rPr lang="kk-KZ" sz="2400" i="1" dirty="0">
                <a:effectLst/>
                <a:latin typeface="Times New Roman"/>
                <a:ea typeface="Times New Roman"/>
              </a:rPr>
              <a:t>төлеуші</a:t>
            </a:r>
            <a:r>
              <a:rPr lang="kk-KZ" sz="2400" dirty="0">
                <a:effectLst/>
                <a:latin typeface="Times New Roman"/>
                <a:ea typeface="Times New Roman"/>
              </a:rPr>
              <a:t> болып табылады. </a:t>
            </a:r>
            <a:endParaRPr lang="ru-RU" sz="1600" dirty="0">
              <a:effectLst/>
              <a:latin typeface="Times New Roman"/>
              <a:ea typeface="Times New Roman"/>
            </a:endParaRPr>
          </a:p>
        </p:txBody>
      </p:sp>
    </p:spTree>
    <p:extLst>
      <p:ext uri="{BB962C8B-B14F-4D97-AF65-F5344CB8AC3E}">
        <p14:creationId xmlns:p14="http://schemas.microsoft.com/office/powerpoint/2010/main" val="2185263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067" y="332656"/>
            <a:ext cx="8892480" cy="6247864"/>
          </a:xfrm>
          <a:prstGeom prst="rect">
            <a:avLst/>
          </a:prstGeom>
        </p:spPr>
        <p:txBody>
          <a:bodyPr wrap="square">
            <a:spAutoFit/>
          </a:bodyPr>
          <a:lstStyle/>
          <a:p>
            <a:pPr indent="457200" algn="just">
              <a:spcAft>
                <a:spcPts val="0"/>
              </a:spcAft>
              <a:tabLst>
                <a:tab pos="1971675" algn="l"/>
              </a:tabLst>
            </a:pPr>
            <a:r>
              <a:rPr lang="kk-KZ" sz="2000" i="1" dirty="0">
                <a:effectLst/>
                <a:latin typeface="Times New Roman"/>
                <a:ea typeface="Times New Roman"/>
              </a:rPr>
              <a:t>Мыналар көлік салығын төлеушілер қатарына жатпайды:</a:t>
            </a:r>
            <a:endParaRPr lang="ru-RU" sz="1400" dirty="0">
              <a:effectLst/>
              <a:latin typeface="Times New Roman"/>
              <a:ea typeface="Times New Roman"/>
            </a:endParaRPr>
          </a:p>
          <a:p>
            <a:pPr marL="342900" lvl="0" indent="-342900" algn="just">
              <a:spcAft>
                <a:spcPts val="0"/>
              </a:spcAft>
              <a:buFont typeface="Times New Roman"/>
              <a:buChar char="-"/>
            </a:pPr>
            <a:r>
              <a:rPr lang="kk-KZ" sz="2000" dirty="0">
                <a:effectLst/>
                <a:latin typeface="Times New Roman"/>
                <a:ea typeface="Times New Roman"/>
              </a:rPr>
              <a:t>ҚР Үкіметі белгілейтін көлік құралдарына қажеттілік нормативтері шегінде бірыңғай жер салығын төлеушілер;</a:t>
            </a:r>
            <a:endParaRPr lang="ru-RU" sz="1400" dirty="0">
              <a:effectLst/>
              <a:latin typeface="Times New Roman"/>
              <a:ea typeface="Times New Roman"/>
            </a:endParaRPr>
          </a:p>
          <a:p>
            <a:pPr marL="342900" lvl="0" indent="-342900" algn="just">
              <a:spcAft>
                <a:spcPts val="0"/>
              </a:spcAft>
              <a:buFont typeface="Times New Roman"/>
              <a:buChar char="-"/>
            </a:pPr>
            <a:r>
              <a:rPr lang="kk-KZ" sz="2000" dirty="0">
                <a:effectLst/>
                <a:latin typeface="Times New Roman"/>
                <a:ea typeface="Times New Roman"/>
              </a:rPr>
              <a:t>меншікті ауыл шаруашылығы өнімдерін өндіруде пайдаланылатын мамандандырылған ауыл шаруашылығы техникасы бойынша бірыңғай жер салығын төлеушілерді қоса алғанда, ауыл шаруашылығы өнімдерін өндірушілер;</a:t>
            </a:r>
            <a:endParaRPr lang="ru-RU" sz="1400" dirty="0">
              <a:effectLst/>
              <a:latin typeface="Times New Roman"/>
              <a:ea typeface="Times New Roman"/>
            </a:endParaRPr>
          </a:p>
          <a:p>
            <a:pPr marL="342900" lvl="0" indent="-342900" algn="just">
              <a:spcAft>
                <a:spcPts val="0"/>
              </a:spcAft>
              <a:buFont typeface="Times New Roman"/>
              <a:buChar char="-"/>
            </a:pPr>
            <a:r>
              <a:rPr lang="kk-KZ" sz="2000" dirty="0">
                <a:effectLst/>
                <a:latin typeface="Times New Roman"/>
                <a:ea typeface="Times New Roman"/>
              </a:rPr>
              <a:t>мемлекеттік мекемелер;</a:t>
            </a:r>
            <a:endParaRPr lang="ru-RU" sz="1400" dirty="0">
              <a:effectLst/>
              <a:latin typeface="Times New Roman"/>
              <a:ea typeface="Times New Roman"/>
            </a:endParaRPr>
          </a:p>
          <a:p>
            <a:pPr marL="342900" lvl="0" indent="-342900" algn="just">
              <a:spcAft>
                <a:spcPts val="0"/>
              </a:spcAft>
              <a:buFont typeface="Times New Roman"/>
              <a:buChar char="-"/>
            </a:pPr>
            <a:r>
              <a:rPr lang="kk-KZ" sz="2000" dirty="0">
                <a:effectLst/>
                <a:latin typeface="Times New Roman"/>
                <a:ea typeface="Times New Roman"/>
              </a:rPr>
              <a:t>салық салу объектісі болып табылатын бір автокөлік құралы бойынша – Ұлы Отан соғысына қатысушылар және соларға теңестірілген адамдар;</a:t>
            </a:r>
            <a:endParaRPr lang="ru-RU" sz="1400" dirty="0">
              <a:effectLst/>
              <a:latin typeface="Times New Roman"/>
              <a:ea typeface="Times New Roman"/>
            </a:endParaRPr>
          </a:p>
          <a:p>
            <a:pPr marL="342900" lvl="0" indent="-342900" algn="just">
              <a:spcAft>
                <a:spcPts val="0"/>
              </a:spcAft>
              <a:buFont typeface="Times New Roman"/>
              <a:buChar char="-"/>
            </a:pPr>
            <a:r>
              <a:rPr lang="kk-KZ" sz="2000" dirty="0">
                <a:effectLst/>
                <a:latin typeface="Times New Roman"/>
                <a:ea typeface="Times New Roman"/>
              </a:rPr>
              <a:t>салық салу объектісі болып табылатын бір автокөлік құралы бойынша– меншігінде мотоколяскалары мен автомобильдері бар мүгедектер;</a:t>
            </a:r>
            <a:endParaRPr lang="ru-RU" sz="1400" dirty="0">
              <a:effectLst/>
              <a:latin typeface="Times New Roman"/>
              <a:ea typeface="Times New Roman"/>
            </a:endParaRPr>
          </a:p>
          <a:p>
            <a:pPr marL="342900" lvl="0" indent="-342900" algn="just">
              <a:spcAft>
                <a:spcPts val="0"/>
              </a:spcAft>
              <a:buFont typeface="Times New Roman"/>
              <a:buChar char="-"/>
            </a:pPr>
            <a:r>
              <a:rPr lang="kk-KZ" sz="2000" dirty="0">
                <a:effectLst/>
                <a:latin typeface="Times New Roman"/>
                <a:ea typeface="Times New Roman"/>
              </a:rPr>
              <a:t>салық салу объектісі болып табылатын бір автокөлік құралы бойынша – Кеңес Одағының Батырлары мен Социалистік Еңбек Ері, «Халық қаһарманы» атағын алған, үш дәрежелі Даңқ орденімен және «Отан» орденімен наградталған адамдар, «Ардақты ана» атағын алған, «Алтын алқа», «Күміс алқа» алқаларымен наградталған көп балалы аналар;</a:t>
            </a:r>
            <a:endParaRPr lang="ru-RU" sz="1400" dirty="0">
              <a:effectLst/>
              <a:latin typeface="Times New Roman"/>
              <a:ea typeface="Times New Roman"/>
            </a:endParaRPr>
          </a:p>
          <a:p>
            <a:pPr marL="342900" lvl="0" indent="-342900" algn="just">
              <a:spcAft>
                <a:spcPts val="0"/>
              </a:spcAft>
              <a:buFont typeface="Times New Roman"/>
              <a:buChar char="-"/>
            </a:pPr>
            <a:r>
              <a:rPr lang="kk-KZ" sz="2000" dirty="0">
                <a:effectLst/>
                <a:latin typeface="Times New Roman"/>
                <a:ea typeface="Times New Roman"/>
              </a:rPr>
              <a:t>ауыл шаруашылық құрылымынан шығу нәтижесінде пай ретінде алынған, пайдаланған мерзімі жеті жылдан асқан жүк автокөліктері бойынша жеке тұлғалар.</a:t>
            </a:r>
            <a:endParaRPr lang="ru-RU" sz="1400" dirty="0">
              <a:effectLst/>
              <a:latin typeface="Times New Roman"/>
              <a:ea typeface="Times New Roman"/>
            </a:endParaRPr>
          </a:p>
        </p:txBody>
      </p:sp>
    </p:spTree>
    <p:extLst>
      <p:ext uri="{BB962C8B-B14F-4D97-AF65-F5344CB8AC3E}">
        <p14:creationId xmlns:p14="http://schemas.microsoft.com/office/powerpoint/2010/main" val="25376935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30351" y="339297"/>
            <a:ext cx="8496944" cy="3416320"/>
          </a:xfrm>
          <a:prstGeom prst="rect">
            <a:avLst/>
          </a:prstGeom>
        </p:spPr>
        <p:txBody>
          <a:bodyPr wrap="square">
            <a:spAutoFit/>
          </a:bodyPr>
          <a:lstStyle/>
          <a:p>
            <a:pPr indent="457200" algn="just">
              <a:spcAft>
                <a:spcPts val="0"/>
              </a:spcAft>
              <a:tabLst>
                <a:tab pos="1971675" algn="l"/>
              </a:tabLst>
            </a:pPr>
            <a:r>
              <a:rPr lang="kk-KZ" sz="2400" dirty="0">
                <a:effectLst/>
                <a:latin typeface="Times New Roman"/>
                <a:ea typeface="Times New Roman"/>
              </a:rPr>
              <a:t>ҚР-нда мемлекеттік тіркеуге жататын және есепте тұрған көлік құралдары, тіркемелерді қоспағанда, </a:t>
            </a:r>
            <a:r>
              <a:rPr lang="kk-KZ" sz="2400" i="1" dirty="0">
                <a:effectLst/>
                <a:latin typeface="Times New Roman"/>
                <a:ea typeface="Times New Roman"/>
              </a:rPr>
              <a:t>салық салу объектілері</a:t>
            </a:r>
            <a:r>
              <a:rPr lang="kk-KZ" sz="2400" dirty="0">
                <a:effectLst/>
                <a:latin typeface="Times New Roman"/>
                <a:ea typeface="Times New Roman"/>
              </a:rPr>
              <a:t> болып табылады.</a:t>
            </a:r>
            <a:endParaRPr lang="ru-RU" sz="1600" dirty="0">
              <a:effectLst/>
              <a:latin typeface="Times New Roman"/>
              <a:ea typeface="Times New Roman"/>
            </a:endParaRPr>
          </a:p>
          <a:p>
            <a:pPr indent="457200" algn="just">
              <a:spcAft>
                <a:spcPts val="0"/>
              </a:spcAft>
              <a:tabLst>
                <a:tab pos="1971675" algn="l"/>
              </a:tabLst>
            </a:pPr>
            <a:endParaRPr lang="kk-KZ" sz="2400" dirty="0">
              <a:effectLst/>
              <a:latin typeface="Times New Roman"/>
              <a:ea typeface="Times New Roman"/>
            </a:endParaRPr>
          </a:p>
          <a:p>
            <a:pPr indent="457200" algn="just">
              <a:spcAft>
                <a:spcPts val="0"/>
              </a:spcAft>
              <a:tabLst>
                <a:tab pos="1971675" algn="l"/>
              </a:tabLst>
            </a:pPr>
            <a:r>
              <a:rPr lang="kk-KZ" sz="2400" dirty="0">
                <a:effectLst/>
                <a:latin typeface="Times New Roman"/>
                <a:ea typeface="Times New Roman"/>
              </a:rPr>
              <a:t>Мына көлік құралдары көлік салығының </a:t>
            </a:r>
            <a:r>
              <a:rPr lang="kk-KZ" sz="2400" i="1" dirty="0">
                <a:effectLst/>
                <a:latin typeface="Times New Roman"/>
                <a:ea typeface="Times New Roman"/>
              </a:rPr>
              <a:t>салық салу объектілері болып табылмайды:</a:t>
            </a:r>
            <a:endParaRPr lang="ru-RU" sz="1600" dirty="0">
              <a:effectLst/>
              <a:latin typeface="Times New Roman"/>
              <a:ea typeface="Times New Roman"/>
            </a:endParaRPr>
          </a:p>
          <a:p>
            <a:pPr indent="457200" algn="just">
              <a:spcAft>
                <a:spcPts val="0"/>
              </a:spcAft>
              <a:tabLst>
                <a:tab pos="1971675" algn="l"/>
              </a:tabLst>
            </a:pPr>
            <a:r>
              <a:rPr lang="kk-KZ" sz="2400" dirty="0">
                <a:effectLst/>
                <a:latin typeface="Times New Roman"/>
                <a:ea typeface="Times New Roman"/>
              </a:rPr>
              <a:t>- жүк көтергіштігі 40 тонна және одан асатын карьерлік автосамосвалдар;</a:t>
            </a:r>
            <a:endParaRPr lang="ru-RU" sz="1600" dirty="0">
              <a:effectLst/>
              <a:latin typeface="Times New Roman"/>
              <a:ea typeface="Times New Roman"/>
            </a:endParaRPr>
          </a:p>
          <a:p>
            <a:pPr indent="457200" algn="just">
              <a:spcAft>
                <a:spcPts val="0"/>
              </a:spcAft>
              <a:tabLst>
                <a:tab pos="1971675" algn="l"/>
              </a:tabLst>
            </a:pPr>
            <a:r>
              <a:rPr lang="kk-KZ" sz="2400" dirty="0">
                <a:effectLst/>
                <a:latin typeface="Times New Roman"/>
                <a:ea typeface="Times New Roman"/>
              </a:rPr>
              <a:t>- мамандандырылған медициналық көлік құралдары.</a:t>
            </a:r>
            <a:endParaRPr lang="ru-RU" sz="1600" dirty="0">
              <a:effectLst/>
              <a:latin typeface="Times New Roman"/>
              <a:ea typeface="Times New Roman"/>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3755617"/>
            <a:ext cx="4334024" cy="28998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3933056"/>
            <a:ext cx="3427168" cy="22517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015710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88640"/>
            <a:ext cx="6858000" cy="1015663"/>
          </a:xfrm>
          <a:prstGeom prst="rect">
            <a:avLst/>
          </a:prstGeom>
        </p:spPr>
        <p:txBody>
          <a:bodyPr wrap="square">
            <a:spAutoFit/>
          </a:bodyPr>
          <a:lstStyle/>
          <a:p>
            <a:pPr indent="457200" algn="just">
              <a:spcAft>
                <a:spcPts val="0"/>
              </a:spcAft>
              <a:tabLst>
                <a:tab pos="1971675" algn="l"/>
              </a:tabLst>
            </a:pPr>
            <a:r>
              <a:rPr lang="kk-KZ" sz="2000" dirty="0">
                <a:effectLst/>
                <a:latin typeface="Times New Roman"/>
                <a:ea typeface="Times New Roman"/>
              </a:rPr>
              <a:t>Көлік құралдарына салынатын салықты есептеу айлық есептік көрсеткіштермен белгіленген </a:t>
            </a:r>
            <a:r>
              <a:rPr lang="kk-KZ" sz="2000" i="1" dirty="0">
                <a:effectLst/>
                <a:latin typeface="Times New Roman"/>
                <a:ea typeface="Times New Roman"/>
              </a:rPr>
              <a:t>мынадай ставкалар</a:t>
            </a:r>
            <a:r>
              <a:rPr lang="kk-KZ" sz="2000" dirty="0">
                <a:effectLst/>
                <a:latin typeface="Times New Roman"/>
                <a:ea typeface="Times New Roman"/>
              </a:rPr>
              <a:t> бойынша жүргізіледі:</a:t>
            </a:r>
            <a:endParaRPr lang="ru-RU" sz="1400" dirty="0">
              <a:effectLst/>
              <a:latin typeface="Times New Roman"/>
              <a:ea typeface="Times New Roman"/>
            </a:endParaRPr>
          </a:p>
        </p:txBody>
      </p:sp>
      <p:sp>
        <p:nvSpPr>
          <p:cNvPr id="4" name="Прямоугольник 3"/>
          <p:cNvSpPr/>
          <p:nvPr/>
        </p:nvSpPr>
        <p:spPr>
          <a:xfrm>
            <a:off x="2552087" y="1764675"/>
            <a:ext cx="4572000" cy="2246769"/>
          </a:xfrm>
          <a:prstGeom prst="rect">
            <a:avLst/>
          </a:prstGeom>
        </p:spPr>
        <p:txBody>
          <a:bodyPr>
            <a:spAutoFit/>
          </a:bodyPr>
          <a:lstStyle/>
          <a:p>
            <a:pPr algn="ctr">
              <a:spcAft>
                <a:spcPts val="0"/>
              </a:spcAft>
              <a:tabLst>
                <a:tab pos="1971675" algn="l"/>
              </a:tabLst>
            </a:pPr>
            <a:r>
              <a:rPr lang="kk-KZ" sz="2000" dirty="0">
                <a:effectLst/>
                <a:latin typeface="Times New Roman"/>
                <a:ea typeface="Times New Roman"/>
              </a:rPr>
              <a:t>4,0</a:t>
            </a:r>
            <a:endParaRPr lang="ru-RU" sz="1400" dirty="0">
              <a:effectLst/>
              <a:latin typeface="Times New Roman"/>
              <a:ea typeface="Times New Roman"/>
            </a:endParaRPr>
          </a:p>
          <a:p>
            <a:pPr algn="ctr">
              <a:spcAft>
                <a:spcPts val="0"/>
              </a:spcAft>
              <a:tabLst>
                <a:tab pos="1971675" algn="l"/>
              </a:tabLst>
            </a:pPr>
            <a:r>
              <a:rPr lang="kk-KZ" sz="2000" dirty="0">
                <a:effectLst/>
                <a:latin typeface="Times New Roman"/>
                <a:ea typeface="Times New Roman"/>
              </a:rPr>
              <a:t>6,0</a:t>
            </a:r>
            <a:endParaRPr lang="ru-RU" sz="1400" dirty="0">
              <a:effectLst/>
              <a:latin typeface="Times New Roman"/>
              <a:ea typeface="Times New Roman"/>
            </a:endParaRPr>
          </a:p>
          <a:p>
            <a:pPr algn="ctr">
              <a:spcAft>
                <a:spcPts val="0"/>
              </a:spcAft>
              <a:tabLst>
                <a:tab pos="1971675" algn="l"/>
              </a:tabLst>
            </a:pPr>
            <a:r>
              <a:rPr lang="kk-KZ" sz="2000" dirty="0">
                <a:effectLst/>
                <a:latin typeface="Times New Roman"/>
                <a:ea typeface="Times New Roman"/>
              </a:rPr>
              <a:t>7,0</a:t>
            </a:r>
            <a:endParaRPr lang="ru-RU" sz="1400" dirty="0">
              <a:effectLst/>
              <a:latin typeface="Times New Roman"/>
              <a:ea typeface="Times New Roman"/>
            </a:endParaRPr>
          </a:p>
          <a:p>
            <a:pPr algn="ctr">
              <a:spcAft>
                <a:spcPts val="0"/>
              </a:spcAft>
              <a:tabLst>
                <a:tab pos="1971675" algn="l"/>
              </a:tabLst>
            </a:pPr>
            <a:r>
              <a:rPr lang="kk-KZ" sz="2000" dirty="0">
                <a:effectLst/>
                <a:latin typeface="Times New Roman"/>
                <a:ea typeface="Times New Roman"/>
              </a:rPr>
              <a:t>12,0</a:t>
            </a:r>
            <a:endParaRPr lang="ru-RU" sz="1400" dirty="0">
              <a:effectLst/>
              <a:latin typeface="Times New Roman"/>
              <a:ea typeface="Times New Roman"/>
            </a:endParaRPr>
          </a:p>
          <a:p>
            <a:pPr algn="ctr">
              <a:spcAft>
                <a:spcPts val="0"/>
              </a:spcAft>
              <a:tabLst>
                <a:tab pos="1971675" algn="l"/>
              </a:tabLst>
            </a:pPr>
            <a:r>
              <a:rPr lang="kk-KZ" sz="2000" dirty="0">
                <a:effectLst/>
                <a:latin typeface="Times New Roman"/>
                <a:ea typeface="Times New Roman"/>
              </a:rPr>
              <a:t>17,0</a:t>
            </a:r>
            <a:endParaRPr lang="ru-RU" sz="1400" dirty="0">
              <a:effectLst/>
              <a:latin typeface="Times New Roman"/>
              <a:ea typeface="Times New Roman"/>
            </a:endParaRPr>
          </a:p>
          <a:p>
            <a:pPr algn="ctr">
              <a:spcAft>
                <a:spcPts val="0"/>
              </a:spcAft>
              <a:tabLst>
                <a:tab pos="1971675" algn="l"/>
              </a:tabLst>
            </a:pPr>
            <a:r>
              <a:rPr lang="kk-KZ" sz="2000" dirty="0">
                <a:effectLst/>
                <a:latin typeface="Times New Roman"/>
                <a:ea typeface="Times New Roman"/>
              </a:rPr>
              <a:t>22,0</a:t>
            </a:r>
            <a:endParaRPr lang="ru-RU" sz="1400" dirty="0">
              <a:effectLst/>
              <a:latin typeface="Times New Roman"/>
              <a:ea typeface="Times New Roman"/>
            </a:endParaRPr>
          </a:p>
          <a:p>
            <a:pPr algn="ctr">
              <a:spcAft>
                <a:spcPts val="0"/>
              </a:spcAft>
              <a:tabLst>
                <a:tab pos="1971675" algn="l"/>
              </a:tabLst>
            </a:pPr>
            <a:r>
              <a:rPr lang="kk-KZ" sz="2000" dirty="0">
                <a:effectLst/>
                <a:latin typeface="Times New Roman"/>
                <a:ea typeface="Times New Roman"/>
              </a:rPr>
              <a:t>117,0</a:t>
            </a:r>
            <a:endParaRPr lang="ru-RU" sz="1400" dirty="0">
              <a:effectLst/>
              <a:latin typeface="Times New Roman"/>
              <a:ea typeface="Times New Roman"/>
            </a:endParaRPr>
          </a:p>
        </p:txBody>
      </p:sp>
      <p:sp>
        <p:nvSpPr>
          <p:cNvPr id="5" name="Прямоугольник 4"/>
          <p:cNvSpPr/>
          <p:nvPr/>
        </p:nvSpPr>
        <p:spPr>
          <a:xfrm>
            <a:off x="266087" y="1183837"/>
            <a:ext cx="4572000" cy="2862322"/>
          </a:xfrm>
          <a:prstGeom prst="rect">
            <a:avLst/>
          </a:prstGeom>
        </p:spPr>
        <p:txBody>
          <a:bodyPr>
            <a:spAutoFit/>
          </a:bodyPr>
          <a:lstStyle/>
          <a:p>
            <a:pPr marL="342900" lvl="0" indent="-342900" algn="just">
              <a:spcAft>
                <a:spcPts val="0"/>
              </a:spcAft>
              <a:buFont typeface="+mj-lt"/>
              <a:buAutoNum type="arabicPeriod"/>
              <a:tabLst>
                <a:tab pos="527685" algn="l"/>
                <a:tab pos="1971675" algn="l"/>
              </a:tabLst>
            </a:pPr>
            <a:r>
              <a:rPr lang="kk-KZ" sz="2000" dirty="0">
                <a:effectLst/>
                <a:latin typeface="Times New Roman"/>
                <a:ea typeface="Times New Roman"/>
              </a:rPr>
              <a:t>Двигатель көлемі мынадай жеңіл автомобильдер (текше см.):</a:t>
            </a:r>
            <a:endParaRPr lang="ru-RU" sz="1400" dirty="0">
              <a:effectLst/>
              <a:latin typeface="Times New Roman"/>
              <a:ea typeface="Times New Roman"/>
            </a:endParaRPr>
          </a:p>
          <a:p>
            <a:pPr marL="228600" algn="just">
              <a:spcAft>
                <a:spcPts val="0"/>
              </a:spcAft>
              <a:tabLst>
                <a:tab pos="1971675" algn="l"/>
              </a:tabLst>
            </a:pPr>
            <a:r>
              <a:rPr lang="ru-RU" sz="2000" dirty="0">
                <a:effectLst/>
                <a:latin typeface="Times New Roman"/>
                <a:ea typeface="Times New Roman"/>
              </a:rPr>
              <a:t>1100-ге </a:t>
            </a:r>
            <a:r>
              <a:rPr lang="kk-KZ" sz="2000" dirty="0">
                <a:effectLst/>
                <a:latin typeface="Times New Roman"/>
                <a:ea typeface="Times New Roman"/>
              </a:rPr>
              <a:t>дейін қоса алғанда</a:t>
            </a:r>
            <a:endParaRPr lang="ru-RU" sz="1400" dirty="0">
              <a:effectLst/>
              <a:latin typeface="Times New Roman"/>
              <a:ea typeface="Times New Roman"/>
            </a:endParaRPr>
          </a:p>
          <a:p>
            <a:pPr marL="228600" algn="just">
              <a:spcAft>
                <a:spcPts val="0"/>
              </a:spcAft>
              <a:tabLst>
                <a:tab pos="1971675" algn="l"/>
              </a:tabLst>
            </a:pPr>
            <a:r>
              <a:rPr lang="ru-RU" sz="2000" dirty="0">
                <a:effectLst/>
                <a:latin typeface="Times New Roman"/>
                <a:ea typeface="Times New Roman"/>
              </a:rPr>
              <a:t>1100-ден </a:t>
            </a:r>
            <a:r>
              <a:rPr lang="ru-RU" sz="2000" dirty="0" err="1">
                <a:effectLst/>
                <a:latin typeface="Times New Roman"/>
                <a:ea typeface="Times New Roman"/>
              </a:rPr>
              <a:t>жо</a:t>
            </a:r>
            <a:r>
              <a:rPr lang="kk-KZ" sz="2000" dirty="0">
                <a:effectLst/>
                <a:latin typeface="Times New Roman"/>
                <a:ea typeface="Times New Roman"/>
              </a:rPr>
              <a:t>ғары </a:t>
            </a:r>
            <a:r>
              <a:rPr lang="ru-RU" sz="2000" dirty="0">
                <a:effectLst/>
                <a:latin typeface="Times New Roman"/>
                <a:ea typeface="Times New Roman"/>
              </a:rPr>
              <a:t>1500-д</a:t>
            </a:r>
            <a:r>
              <a:rPr lang="kk-KZ" sz="2000" dirty="0">
                <a:effectLst/>
                <a:latin typeface="Times New Roman"/>
                <a:ea typeface="Times New Roman"/>
              </a:rPr>
              <a:t>і қоса</a:t>
            </a:r>
            <a:endParaRPr lang="ru-RU" sz="1400" dirty="0">
              <a:effectLst/>
              <a:latin typeface="Times New Roman"/>
              <a:ea typeface="Times New Roman"/>
            </a:endParaRPr>
          </a:p>
          <a:p>
            <a:pPr marL="228600" algn="just">
              <a:spcAft>
                <a:spcPts val="0"/>
              </a:spcAft>
              <a:tabLst>
                <a:tab pos="1971675" algn="l"/>
              </a:tabLst>
            </a:pPr>
            <a:r>
              <a:rPr lang="kk-KZ" sz="2000" dirty="0">
                <a:effectLst/>
                <a:latin typeface="Times New Roman"/>
                <a:ea typeface="Times New Roman"/>
              </a:rPr>
              <a:t>1500-ден жоғары </a:t>
            </a:r>
            <a:r>
              <a:rPr lang="ru-RU" sz="2000" dirty="0">
                <a:effectLst/>
                <a:latin typeface="Times New Roman"/>
                <a:ea typeface="Times New Roman"/>
              </a:rPr>
              <a:t>2000-</a:t>
            </a:r>
            <a:r>
              <a:rPr lang="kk-KZ" sz="2000" dirty="0">
                <a:effectLst/>
                <a:latin typeface="Times New Roman"/>
                <a:ea typeface="Times New Roman"/>
              </a:rPr>
              <a:t>ды қоса</a:t>
            </a:r>
            <a:endParaRPr lang="ru-RU" sz="1400" dirty="0">
              <a:effectLst/>
              <a:latin typeface="Times New Roman"/>
              <a:ea typeface="Times New Roman"/>
            </a:endParaRPr>
          </a:p>
          <a:p>
            <a:pPr marL="228600" algn="just">
              <a:spcAft>
                <a:spcPts val="0"/>
              </a:spcAft>
              <a:tabLst>
                <a:tab pos="1971675" algn="l"/>
              </a:tabLst>
            </a:pPr>
            <a:r>
              <a:rPr lang="ru-RU" sz="2000" dirty="0">
                <a:effectLst/>
                <a:latin typeface="Times New Roman"/>
                <a:ea typeface="Times New Roman"/>
              </a:rPr>
              <a:t>2000-ден </a:t>
            </a:r>
            <a:r>
              <a:rPr lang="kk-KZ" sz="2000" dirty="0">
                <a:effectLst/>
                <a:latin typeface="Times New Roman"/>
                <a:ea typeface="Times New Roman"/>
              </a:rPr>
              <a:t>жоғары </a:t>
            </a:r>
            <a:r>
              <a:rPr lang="ru-RU" sz="2000" dirty="0">
                <a:effectLst/>
                <a:latin typeface="Times New Roman"/>
                <a:ea typeface="Times New Roman"/>
              </a:rPr>
              <a:t>2500-</a:t>
            </a:r>
            <a:r>
              <a:rPr lang="kk-KZ" sz="2000" dirty="0">
                <a:effectLst/>
                <a:latin typeface="Times New Roman"/>
                <a:ea typeface="Times New Roman"/>
              </a:rPr>
              <a:t>ды қоса</a:t>
            </a:r>
            <a:endParaRPr lang="ru-RU" sz="1400" dirty="0">
              <a:effectLst/>
              <a:latin typeface="Times New Roman"/>
              <a:ea typeface="Times New Roman"/>
            </a:endParaRPr>
          </a:p>
          <a:p>
            <a:pPr marL="228600" algn="just">
              <a:spcAft>
                <a:spcPts val="0"/>
              </a:spcAft>
              <a:tabLst>
                <a:tab pos="1971675" algn="l"/>
              </a:tabLst>
            </a:pPr>
            <a:r>
              <a:rPr lang="kk-KZ" sz="2000" dirty="0">
                <a:effectLst/>
                <a:latin typeface="Times New Roman"/>
                <a:ea typeface="Times New Roman"/>
              </a:rPr>
              <a:t>2500-нан жоғары 30</a:t>
            </a:r>
            <a:r>
              <a:rPr lang="ru-RU" sz="2000" dirty="0">
                <a:effectLst/>
                <a:latin typeface="Times New Roman"/>
                <a:ea typeface="Times New Roman"/>
              </a:rPr>
              <a:t>00-</a:t>
            </a:r>
            <a:r>
              <a:rPr lang="kk-KZ" sz="2000" dirty="0">
                <a:effectLst/>
                <a:latin typeface="Times New Roman"/>
                <a:ea typeface="Times New Roman"/>
              </a:rPr>
              <a:t>ды қоса</a:t>
            </a:r>
            <a:endParaRPr lang="ru-RU" sz="1400" dirty="0">
              <a:effectLst/>
              <a:latin typeface="Times New Roman"/>
              <a:ea typeface="Times New Roman"/>
            </a:endParaRPr>
          </a:p>
          <a:p>
            <a:pPr marL="228600" algn="just">
              <a:spcAft>
                <a:spcPts val="0"/>
              </a:spcAft>
              <a:tabLst>
                <a:tab pos="1971675" algn="l"/>
              </a:tabLst>
            </a:pPr>
            <a:r>
              <a:rPr lang="kk-KZ" sz="2000" dirty="0">
                <a:effectLst/>
                <a:latin typeface="Times New Roman"/>
                <a:ea typeface="Times New Roman"/>
              </a:rPr>
              <a:t>3000-нан жоғары 40</a:t>
            </a:r>
            <a:r>
              <a:rPr lang="ru-RU" sz="2000" dirty="0">
                <a:effectLst/>
                <a:latin typeface="Times New Roman"/>
                <a:ea typeface="Times New Roman"/>
              </a:rPr>
              <a:t>00-</a:t>
            </a:r>
            <a:r>
              <a:rPr lang="kk-KZ" sz="2000" dirty="0">
                <a:effectLst/>
                <a:latin typeface="Times New Roman"/>
                <a:ea typeface="Times New Roman"/>
              </a:rPr>
              <a:t>ды қоса</a:t>
            </a:r>
            <a:endParaRPr lang="ru-RU" sz="1400" dirty="0">
              <a:effectLst/>
              <a:latin typeface="Times New Roman"/>
              <a:ea typeface="Times New Roman"/>
            </a:endParaRPr>
          </a:p>
          <a:p>
            <a:r>
              <a:rPr lang="kk-KZ" sz="2000" dirty="0">
                <a:effectLst/>
                <a:latin typeface="Times New Roman"/>
                <a:ea typeface="Times New Roman"/>
              </a:rPr>
              <a:t>4000-нан жоғары </a:t>
            </a:r>
            <a:endParaRPr lang="ru-RU" sz="2000" dirty="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9792" y="3926059"/>
            <a:ext cx="6444208" cy="2835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799946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5561" y="628343"/>
            <a:ext cx="5544616" cy="2923877"/>
          </a:xfrm>
          <a:prstGeom prst="rect">
            <a:avLst/>
          </a:prstGeom>
        </p:spPr>
        <p:txBody>
          <a:bodyPr wrap="square">
            <a:spAutoFit/>
          </a:bodyPr>
          <a:lstStyle/>
          <a:p>
            <a:pPr marL="228600" algn="just">
              <a:spcAft>
                <a:spcPts val="0"/>
              </a:spcAft>
              <a:tabLst>
                <a:tab pos="1971675" algn="l"/>
              </a:tabLst>
            </a:pPr>
            <a:r>
              <a:rPr lang="kk-KZ" sz="2400" dirty="0">
                <a:effectLst/>
                <a:latin typeface="Times New Roman"/>
                <a:ea typeface="Times New Roman"/>
              </a:rPr>
              <a:t>2. Жүк көтергіштігі мынадай жүк таситын арнаулы автомобильдер (тіркемелерді есептемегенде):</a:t>
            </a:r>
          </a:p>
          <a:p>
            <a:pPr marL="228600" algn="just">
              <a:spcAft>
                <a:spcPts val="0"/>
              </a:spcAft>
              <a:tabLst>
                <a:tab pos="1971675" algn="l"/>
              </a:tabLst>
            </a:pPr>
            <a:endParaRPr lang="ru-RU" sz="1600" dirty="0">
              <a:effectLst/>
              <a:latin typeface="Times New Roman"/>
              <a:ea typeface="Times New Roman"/>
            </a:endParaRPr>
          </a:p>
          <a:p>
            <a:pPr marL="228600" algn="just">
              <a:spcAft>
                <a:spcPts val="0"/>
              </a:spcAft>
              <a:tabLst>
                <a:tab pos="1971675" algn="l"/>
              </a:tabLst>
            </a:pPr>
            <a:r>
              <a:rPr lang="ru-RU" sz="2400" dirty="0">
                <a:effectLst/>
                <a:latin typeface="Times New Roman"/>
                <a:ea typeface="Times New Roman"/>
              </a:rPr>
              <a:t>1</a:t>
            </a:r>
            <a:r>
              <a:rPr lang="kk-KZ" sz="2400" dirty="0">
                <a:effectLst/>
                <a:latin typeface="Times New Roman"/>
                <a:ea typeface="Times New Roman"/>
              </a:rPr>
              <a:t> тоннаға дейін қоса алғанда</a:t>
            </a:r>
            <a:endParaRPr lang="ru-RU" sz="1600" dirty="0">
              <a:effectLst/>
              <a:latin typeface="Times New Roman"/>
              <a:ea typeface="Times New Roman"/>
            </a:endParaRPr>
          </a:p>
          <a:p>
            <a:pPr marL="228600" algn="just">
              <a:spcAft>
                <a:spcPts val="0"/>
              </a:spcAft>
              <a:tabLst>
                <a:tab pos="1971675" algn="l"/>
              </a:tabLst>
            </a:pPr>
            <a:r>
              <a:rPr lang="ru-RU" sz="2400" dirty="0">
                <a:effectLst/>
                <a:latin typeface="Times New Roman"/>
                <a:ea typeface="Times New Roman"/>
              </a:rPr>
              <a:t>1</a:t>
            </a:r>
            <a:r>
              <a:rPr lang="kk-KZ" sz="2400" dirty="0">
                <a:effectLst/>
                <a:latin typeface="Times New Roman"/>
                <a:ea typeface="Times New Roman"/>
              </a:rPr>
              <a:t> тоннадан жоғары </a:t>
            </a:r>
            <a:r>
              <a:rPr lang="ru-RU" sz="2400" dirty="0">
                <a:effectLst/>
                <a:latin typeface="Times New Roman"/>
                <a:ea typeface="Times New Roman"/>
              </a:rPr>
              <a:t>– 1,5 </a:t>
            </a:r>
            <a:r>
              <a:rPr lang="kk-KZ" sz="2400" dirty="0">
                <a:effectLst/>
                <a:latin typeface="Times New Roman"/>
                <a:ea typeface="Times New Roman"/>
              </a:rPr>
              <a:t>тоннаны қоса</a:t>
            </a:r>
            <a:endParaRPr lang="ru-RU" sz="1600" dirty="0">
              <a:effectLst/>
              <a:latin typeface="Times New Roman"/>
              <a:ea typeface="Times New Roman"/>
            </a:endParaRPr>
          </a:p>
          <a:p>
            <a:pPr marL="228600" algn="just">
              <a:spcAft>
                <a:spcPts val="0"/>
              </a:spcAft>
              <a:tabLst>
                <a:tab pos="1971675" algn="l"/>
              </a:tabLst>
            </a:pPr>
            <a:r>
              <a:rPr lang="ru-RU" sz="2400" dirty="0">
                <a:effectLst/>
                <a:latin typeface="Times New Roman"/>
                <a:ea typeface="Times New Roman"/>
              </a:rPr>
              <a:t>1</a:t>
            </a:r>
            <a:r>
              <a:rPr lang="kk-KZ" sz="2400" dirty="0">
                <a:effectLst/>
                <a:latin typeface="Times New Roman"/>
                <a:ea typeface="Times New Roman"/>
              </a:rPr>
              <a:t>,</a:t>
            </a:r>
            <a:r>
              <a:rPr lang="ru-RU" sz="2400" dirty="0">
                <a:effectLst/>
                <a:latin typeface="Times New Roman"/>
                <a:ea typeface="Times New Roman"/>
              </a:rPr>
              <a:t>5</a:t>
            </a:r>
            <a:r>
              <a:rPr lang="kk-KZ" sz="2400" dirty="0">
                <a:effectLst/>
                <a:latin typeface="Times New Roman"/>
                <a:ea typeface="Times New Roman"/>
              </a:rPr>
              <a:t> тоннадан жоғары </a:t>
            </a:r>
            <a:r>
              <a:rPr lang="ru-RU" sz="2400" dirty="0">
                <a:effectLst/>
                <a:latin typeface="Times New Roman"/>
                <a:ea typeface="Times New Roman"/>
              </a:rPr>
              <a:t>– 5 </a:t>
            </a:r>
            <a:r>
              <a:rPr lang="kk-KZ" sz="2400" dirty="0">
                <a:effectLst/>
                <a:latin typeface="Times New Roman"/>
                <a:ea typeface="Times New Roman"/>
              </a:rPr>
              <a:t>тоннаны қоса</a:t>
            </a:r>
            <a:endParaRPr lang="ru-RU" sz="1600" dirty="0">
              <a:effectLst/>
              <a:latin typeface="Times New Roman"/>
              <a:ea typeface="Times New Roman"/>
            </a:endParaRPr>
          </a:p>
          <a:p>
            <a:pPr marL="228600" algn="just">
              <a:spcAft>
                <a:spcPts val="0"/>
              </a:spcAft>
              <a:tabLst>
                <a:tab pos="1971675" algn="l"/>
              </a:tabLst>
            </a:pPr>
            <a:r>
              <a:rPr lang="kk-KZ" sz="2400" dirty="0">
                <a:effectLst/>
                <a:latin typeface="Times New Roman"/>
                <a:ea typeface="Times New Roman"/>
              </a:rPr>
              <a:t>5 тоннадан жоғары</a:t>
            </a:r>
            <a:endParaRPr lang="ru-RU" sz="1600" dirty="0">
              <a:effectLst/>
              <a:latin typeface="Times New Roman"/>
              <a:ea typeface="Times New Roman"/>
            </a:endParaRPr>
          </a:p>
        </p:txBody>
      </p:sp>
      <p:sp>
        <p:nvSpPr>
          <p:cNvPr id="3" name="Прямоугольник 2"/>
          <p:cNvSpPr/>
          <p:nvPr/>
        </p:nvSpPr>
        <p:spPr>
          <a:xfrm>
            <a:off x="6012160" y="1944708"/>
            <a:ext cx="2771800" cy="1569660"/>
          </a:xfrm>
          <a:prstGeom prst="rect">
            <a:avLst/>
          </a:prstGeom>
        </p:spPr>
        <p:txBody>
          <a:bodyPr wrap="square">
            <a:spAutoFit/>
          </a:bodyPr>
          <a:lstStyle/>
          <a:p>
            <a:pPr algn="ctr">
              <a:spcAft>
                <a:spcPts val="0"/>
              </a:spcAft>
              <a:tabLst>
                <a:tab pos="1971675" algn="l"/>
              </a:tabLst>
            </a:pPr>
            <a:r>
              <a:rPr lang="kk-KZ" sz="2400" dirty="0">
                <a:effectLst/>
                <a:latin typeface="Times New Roman"/>
                <a:ea typeface="Times New Roman"/>
              </a:rPr>
              <a:t>6,0</a:t>
            </a:r>
            <a:endParaRPr lang="ru-RU" sz="1600" dirty="0">
              <a:effectLst/>
              <a:latin typeface="Times New Roman"/>
              <a:ea typeface="Times New Roman"/>
            </a:endParaRPr>
          </a:p>
          <a:p>
            <a:pPr algn="ctr">
              <a:spcAft>
                <a:spcPts val="0"/>
              </a:spcAft>
              <a:tabLst>
                <a:tab pos="1971675" algn="l"/>
              </a:tabLst>
            </a:pPr>
            <a:r>
              <a:rPr lang="kk-KZ" sz="2400" dirty="0">
                <a:effectLst/>
                <a:latin typeface="Times New Roman"/>
                <a:ea typeface="Times New Roman"/>
              </a:rPr>
              <a:t>9,0</a:t>
            </a:r>
            <a:endParaRPr lang="ru-RU" sz="1600" dirty="0">
              <a:effectLst/>
              <a:latin typeface="Times New Roman"/>
              <a:ea typeface="Times New Roman"/>
            </a:endParaRPr>
          </a:p>
          <a:p>
            <a:pPr algn="ctr">
              <a:spcAft>
                <a:spcPts val="0"/>
              </a:spcAft>
              <a:tabLst>
                <a:tab pos="1971675" algn="l"/>
              </a:tabLst>
            </a:pPr>
            <a:r>
              <a:rPr lang="kk-KZ" sz="2400" dirty="0">
                <a:effectLst/>
                <a:latin typeface="Times New Roman"/>
                <a:ea typeface="Times New Roman"/>
              </a:rPr>
              <a:t>12,0</a:t>
            </a:r>
            <a:endParaRPr lang="ru-RU" sz="1600" dirty="0">
              <a:effectLst/>
              <a:latin typeface="Times New Roman"/>
              <a:ea typeface="Times New Roman"/>
            </a:endParaRPr>
          </a:p>
          <a:p>
            <a:pPr algn="ctr">
              <a:spcAft>
                <a:spcPts val="0"/>
              </a:spcAft>
              <a:tabLst>
                <a:tab pos="1971675" algn="l"/>
              </a:tabLst>
            </a:pPr>
            <a:r>
              <a:rPr lang="kk-KZ" sz="2400" dirty="0">
                <a:effectLst/>
                <a:latin typeface="Times New Roman"/>
                <a:ea typeface="Times New Roman"/>
              </a:rPr>
              <a:t>15,0</a:t>
            </a:r>
            <a:endParaRPr lang="ru-RU" sz="1600" dirty="0">
              <a:effectLst/>
              <a:latin typeface="Times New Roman"/>
              <a:ea typeface="Times New Roman"/>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3552220"/>
            <a:ext cx="7134865" cy="29523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5146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992002"/>
            <a:ext cx="6606480" cy="1569660"/>
          </a:xfrm>
          <a:prstGeom prst="rect">
            <a:avLst/>
          </a:prstGeom>
        </p:spPr>
        <p:txBody>
          <a:bodyPr wrap="square">
            <a:spAutoFit/>
          </a:bodyPr>
          <a:lstStyle/>
          <a:p>
            <a:pPr indent="228600" algn="just">
              <a:spcAft>
                <a:spcPts val="0"/>
              </a:spcAft>
              <a:tabLst>
                <a:tab pos="1971675" algn="l"/>
              </a:tabLst>
            </a:pPr>
            <a:r>
              <a:rPr lang="kk-KZ" sz="2400" dirty="0">
                <a:effectLst/>
                <a:latin typeface="Times New Roman"/>
                <a:ea typeface="Times New Roman"/>
              </a:rPr>
              <a:t>3. Шынжыр табанды машиналар мен механизмдерді қоспағанда, өздігінен жүретін машиналар мен пневматикалық жүрістегі механизмдер</a:t>
            </a:r>
            <a:endParaRPr lang="ru-RU" sz="1600" dirty="0">
              <a:effectLst/>
              <a:latin typeface="Times New Roman"/>
              <a:ea typeface="Times New Roman"/>
            </a:endParaRPr>
          </a:p>
        </p:txBody>
      </p:sp>
      <p:sp>
        <p:nvSpPr>
          <p:cNvPr id="3" name="Прямоугольник 2"/>
          <p:cNvSpPr/>
          <p:nvPr/>
        </p:nvSpPr>
        <p:spPr>
          <a:xfrm>
            <a:off x="7909512" y="1545999"/>
            <a:ext cx="569387" cy="461665"/>
          </a:xfrm>
          <a:prstGeom prst="rect">
            <a:avLst/>
          </a:prstGeom>
        </p:spPr>
        <p:txBody>
          <a:bodyPr wrap="none">
            <a:spAutoFit/>
          </a:bodyPr>
          <a:lstStyle/>
          <a:p>
            <a:pPr algn="ctr">
              <a:spcAft>
                <a:spcPts val="0"/>
              </a:spcAft>
              <a:tabLst>
                <a:tab pos="1971675" algn="l"/>
              </a:tabLst>
            </a:pPr>
            <a:r>
              <a:rPr lang="kk-KZ" sz="2400" dirty="0">
                <a:effectLst/>
                <a:latin typeface="Times New Roman"/>
                <a:ea typeface="Times New Roman"/>
              </a:rPr>
              <a:t>3,0</a:t>
            </a:r>
            <a:endParaRPr lang="ru-RU" sz="1200" dirty="0">
              <a:effectLst/>
              <a:latin typeface="Times New Roman"/>
              <a:ea typeface="Times New Roman"/>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2708920"/>
            <a:ext cx="4550618" cy="33954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955756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620688"/>
            <a:ext cx="7416824" cy="2092881"/>
          </a:xfrm>
          <a:prstGeom prst="rect">
            <a:avLst/>
          </a:prstGeom>
        </p:spPr>
        <p:txBody>
          <a:bodyPr wrap="square">
            <a:spAutoFit/>
          </a:bodyPr>
          <a:lstStyle/>
          <a:p>
            <a:pPr indent="228600" algn="just">
              <a:spcAft>
                <a:spcPts val="0"/>
              </a:spcAft>
              <a:tabLst>
                <a:tab pos="1971675" algn="l"/>
              </a:tabLst>
            </a:pPr>
            <a:r>
              <a:rPr lang="ru-RU" sz="2800" dirty="0">
                <a:effectLst/>
                <a:latin typeface="Times New Roman"/>
                <a:ea typeface="Times New Roman"/>
              </a:rPr>
              <a:t>4.</a:t>
            </a:r>
            <a:r>
              <a:rPr lang="kk-KZ" sz="2800" dirty="0">
                <a:effectLst/>
                <a:latin typeface="Times New Roman"/>
                <a:ea typeface="Times New Roman"/>
              </a:rPr>
              <a:t> Автобустар:</a:t>
            </a:r>
          </a:p>
          <a:p>
            <a:pPr indent="228600" algn="just">
              <a:spcAft>
                <a:spcPts val="0"/>
              </a:spcAft>
              <a:tabLst>
                <a:tab pos="1971675" algn="l"/>
              </a:tabLst>
            </a:pPr>
            <a:endParaRPr lang="ru-RU" dirty="0">
              <a:effectLst/>
              <a:latin typeface="Times New Roman"/>
              <a:ea typeface="Times New Roman"/>
            </a:endParaRPr>
          </a:p>
          <a:p>
            <a:pPr indent="228600" algn="just">
              <a:spcAft>
                <a:spcPts val="0"/>
              </a:spcAft>
              <a:tabLst>
                <a:tab pos="1971675" algn="l"/>
              </a:tabLst>
            </a:pPr>
            <a:r>
              <a:rPr lang="ru-RU" sz="2800" dirty="0">
                <a:effectLst/>
                <a:latin typeface="Times New Roman"/>
                <a:ea typeface="Times New Roman"/>
              </a:rPr>
              <a:t>12 </a:t>
            </a:r>
            <a:r>
              <a:rPr lang="kk-KZ" sz="2800" dirty="0">
                <a:effectLst/>
                <a:latin typeface="Times New Roman"/>
                <a:ea typeface="Times New Roman"/>
              </a:rPr>
              <a:t>отыратын орынға дейін қоса алғанда</a:t>
            </a:r>
            <a:endParaRPr lang="ru-RU" dirty="0">
              <a:effectLst/>
              <a:latin typeface="Times New Roman"/>
              <a:ea typeface="Times New Roman"/>
            </a:endParaRPr>
          </a:p>
          <a:p>
            <a:pPr indent="228600" algn="just">
              <a:spcAft>
                <a:spcPts val="0"/>
              </a:spcAft>
              <a:tabLst>
                <a:tab pos="1971675" algn="l"/>
              </a:tabLst>
            </a:pPr>
            <a:r>
              <a:rPr lang="ru-RU" sz="2800" dirty="0">
                <a:effectLst/>
                <a:latin typeface="Times New Roman"/>
                <a:ea typeface="Times New Roman"/>
              </a:rPr>
              <a:t>12-ден </a:t>
            </a:r>
            <a:r>
              <a:rPr lang="kk-KZ" sz="2800" dirty="0">
                <a:effectLst/>
                <a:latin typeface="Times New Roman"/>
                <a:ea typeface="Times New Roman"/>
              </a:rPr>
              <a:t>жоғары </a:t>
            </a:r>
            <a:r>
              <a:rPr lang="ru-RU" sz="2800" dirty="0">
                <a:effectLst/>
                <a:latin typeface="Times New Roman"/>
                <a:ea typeface="Times New Roman"/>
              </a:rPr>
              <a:t>– 25 </a:t>
            </a:r>
            <a:r>
              <a:rPr lang="kk-KZ" sz="2800" dirty="0">
                <a:effectLst/>
                <a:latin typeface="Times New Roman"/>
                <a:ea typeface="Times New Roman"/>
              </a:rPr>
              <a:t>отыратын орынды қоса</a:t>
            </a:r>
            <a:endParaRPr lang="ru-RU" dirty="0">
              <a:effectLst/>
              <a:latin typeface="Times New Roman"/>
              <a:ea typeface="Times New Roman"/>
            </a:endParaRPr>
          </a:p>
          <a:p>
            <a:pPr indent="228600" algn="just">
              <a:spcAft>
                <a:spcPts val="0"/>
              </a:spcAft>
              <a:tabLst>
                <a:tab pos="1971675" algn="l"/>
              </a:tabLst>
            </a:pPr>
            <a:r>
              <a:rPr lang="kk-KZ" sz="2800" dirty="0">
                <a:effectLst/>
                <a:latin typeface="Times New Roman"/>
                <a:ea typeface="Times New Roman"/>
              </a:rPr>
              <a:t>25 отыратын орыннан жоғары</a:t>
            </a:r>
            <a:endParaRPr lang="ru-RU" dirty="0">
              <a:effectLst/>
              <a:latin typeface="Times New Roman"/>
              <a:ea typeface="Times New Roman"/>
            </a:endParaRPr>
          </a:p>
        </p:txBody>
      </p:sp>
      <p:sp>
        <p:nvSpPr>
          <p:cNvPr id="3" name="Прямоугольник 2"/>
          <p:cNvSpPr/>
          <p:nvPr/>
        </p:nvSpPr>
        <p:spPr>
          <a:xfrm>
            <a:off x="7236296" y="1051576"/>
            <a:ext cx="1440160" cy="1661993"/>
          </a:xfrm>
          <a:prstGeom prst="rect">
            <a:avLst/>
          </a:prstGeom>
        </p:spPr>
        <p:txBody>
          <a:bodyPr wrap="square">
            <a:spAutoFit/>
          </a:bodyPr>
          <a:lstStyle/>
          <a:p>
            <a:pPr algn="ctr">
              <a:spcAft>
                <a:spcPts val="0"/>
              </a:spcAft>
              <a:tabLst>
                <a:tab pos="1971675" algn="l"/>
              </a:tabLst>
            </a:pPr>
            <a:r>
              <a:rPr lang="kk-KZ" dirty="0">
                <a:effectLst/>
                <a:latin typeface="Times New Roman"/>
                <a:ea typeface="Times New Roman"/>
              </a:rPr>
              <a:t> </a:t>
            </a:r>
            <a:endParaRPr lang="ru-RU" sz="1200" dirty="0">
              <a:effectLst/>
              <a:latin typeface="Times New Roman"/>
              <a:ea typeface="Times New Roman"/>
            </a:endParaRPr>
          </a:p>
          <a:p>
            <a:pPr algn="ctr">
              <a:spcAft>
                <a:spcPts val="0"/>
              </a:spcAft>
              <a:tabLst>
                <a:tab pos="1971675" algn="l"/>
              </a:tabLst>
            </a:pPr>
            <a:r>
              <a:rPr lang="kk-KZ" sz="2800" dirty="0">
                <a:effectLst/>
                <a:latin typeface="Times New Roman"/>
                <a:ea typeface="Times New Roman"/>
              </a:rPr>
              <a:t>9,0</a:t>
            </a:r>
            <a:endParaRPr lang="ru-RU" dirty="0">
              <a:effectLst/>
              <a:latin typeface="Times New Roman"/>
              <a:ea typeface="Times New Roman"/>
            </a:endParaRPr>
          </a:p>
          <a:p>
            <a:pPr algn="ctr">
              <a:spcAft>
                <a:spcPts val="0"/>
              </a:spcAft>
              <a:tabLst>
                <a:tab pos="1971675" algn="l"/>
              </a:tabLst>
            </a:pPr>
            <a:r>
              <a:rPr lang="kk-KZ" sz="2800" dirty="0">
                <a:effectLst/>
                <a:latin typeface="Times New Roman"/>
                <a:ea typeface="Times New Roman"/>
              </a:rPr>
              <a:t>14,0</a:t>
            </a:r>
            <a:endParaRPr lang="ru-RU" dirty="0">
              <a:effectLst/>
              <a:latin typeface="Times New Roman"/>
              <a:ea typeface="Times New Roman"/>
            </a:endParaRPr>
          </a:p>
          <a:p>
            <a:r>
              <a:rPr lang="kk-KZ" sz="2800" dirty="0">
                <a:effectLst/>
                <a:latin typeface="Times New Roman"/>
                <a:ea typeface="Times New Roman"/>
              </a:rPr>
              <a:t>     20.0</a:t>
            </a:r>
            <a:endParaRPr lang="ru-RU" sz="2800" dirty="0"/>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2769425"/>
            <a:ext cx="7416824" cy="38294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519572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476672"/>
            <a:ext cx="6174432" cy="2308324"/>
          </a:xfrm>
          <a:prstGeom prst="rect">
            <a:avLst/>
          </a:prstGeom>
        </p:spPr>
        <p:txBody>
          <a:bodyPr wrap="square">
            <a:spAutoFit/>
          </a:bodyPr>
          <a:lstStyle/>
          <a:p>
            <a:pPr marL="228600" algn="just">
              <a:spcAft>
                <a:spcPts val="0"/>
              </a:spcAft>
              <a:tabLst>
                <a:tab pos="1971675" algn="l"/>
              </a:tabLst>
            </a:pPr>
            <a:r>
              <a:rPr lang="kk-KZ" sz="2400" dirty="0">
                <a:effectLst/>
                <a:latin typeface="Times New Roman"/>
                <a:ea typeface="Times New Roman"/>
              </a:rPr>
              <a:t>5. Мотоциклдер, мотороллерлер, мотошаналар, көлемі шағын кемелер (двигателінің қуаты 55 кВт-тан артық емес)</a:t>
            </a:r>
            <a:endParaRPr lang="ru-RU" sz="1600" dirty="0">
              <a:effectLst/>
              <a:latin typeface="Times New Roman"/>
              <a:ea typeface="Times New Roman"/>
            </a:endParaRPr>
          </a:p>
          <a:p>
            <a:pPr marL="228600" algn="just">
              <a:spcAft>
                <a:spcPts val="0"/>
              </a:spcAft>
              <a:tabLst>
                <a:tab pos="1971675" algn="l"/>
              </a:tabLst>
            </a:pPr>
            <a:endParaRPr lang="kk-KZ" sz="2400" dirty="0">
              <a:effectLst/>
              <a:latin typeface="Times New Roman"/>
              <a:ea typeface="Times New Roman"/>
            </a:endParaRPr>
          </a:p>
          <a:p>
            <a:pPr marL="228600" algn="just">
              <a:spcAft>
                <a:spcPts val="0"/>
              </a:spcAft>
              <a:tabLst>
                <a:tab pos="1971675" algn="l"/>
              </a:tabLst>
            </a:pPr>
            <a:r>
              <a:rPr lang="kk-KZ" sz="2400" dirty="0">
                <a:effectLst/>
                <a:latin typeface="Times New Roman"/>
                <a:ea typeface="Times New Roman"/>
              </a:rPr>
              <a:t>Мотоциклдер (двигателінің қуаты 55 кВт-тан жоғары)</a:t>
            </a:r>
            <a:endParaRPr lang="ru-RU" sz="1600" dirty="0">
              <a:effectLst/>
              <a:latin typeface="Times New Roman"/>
              <a:ea typeface="Times New Roman"/>
            </a:endParaRPr>
          </a:p>
        </p:txBody>
      </p:sp>
      <p:sp>
        <p:nvSpPr>
          <p:cNvPr id="3" name="Прямоугольник 2"/>
          <p:cNvSpPr/>
          <p:nvPr/>
        </p:nvSpPr>
        <p:spPr>
          <a:xfrm>
            <a:off x="7308304" y="1303025"/>
            <a:ext cx="854968" cy="1446550"/>
          </a:xfrm>
          <a:prstGeom prst="rect">
            <a:avLst/>
          </a:prstGeom>
        </p:spPr>
        <p:txBody>
          <a:bodyPr wrap="square">
            <a:spAutoFit/>
          </a:bodyPr>
          <a:lstStyle/>
          <a:p>
            <a:pPr algn="ctr">
              <a:spcAft>
                <a:spcPts val="0"/>
              </a:spcAft>
              <a:tabLst>
                <a:tab pos="1971675" algn="l"/>
              </a:tabLst>
            </a:pPr>
            <a:r>
              <a:rPr lang="kk-KZ" sz="2400" dirty="0">
                <a:effectLst/>
                <a:latin typeface="Times New Roman"/>
                <a:ea typeface="Times New Roman"/>
              </a:rPr>
              <a:t>1,0</a:t>
            </a:r>
          </a:p>
          <a:p>
            <a:pPr algn="ctr">
              <a:spcAft>
                <a:spcPts val="0"/>
              </a:spcAft>
              <a:tabLst>
                <a:tab pos="1971675" algn="l"/>
              </a:tabLst>
            </a:pPr>
            <a:endParaRPr lang="kk-KZ" sz="2400" dirty="0">
              <a:latin typeface="Times New Roman"/>
              <a:ea typeface="Times New Roman"/>
            </a:endParaRPr>
          </a:p>
          <a:p>
            <a:pPr algn="ctr">
              <a:spcAft>
                <a:spcPts val="0"/>
              </a:spcAft>
              <a:tabLst>
                <a:tab pos="1971675" algn="l"/>
              </a:tabLst>
            </a:pPr>
            <a:endParaRPr lang="ru-RU" sz="1600" dirty="0">
              <a:effectLst/>
              <a:latin typeface="Times New Roman"/>
              <a:ea typeface="Times New Roman"/>
            </a:endParaRPr>
          </a:p>
          <a:p>
            <a:pPr algn="ctr">
              <a:spcAft>
                <a:spcPts val="0"/>
              </a:spcAft>
              <a:tabLst>
                <a:tab pos="1971675" algn="l"/>
              </a:tabLst>
            </a:pPr>
            <a:r>
              <a:rPr lang="kk-KZ" sz="2400" dirty="0">
                <a:effectLst/>
                <a:latin typeface="Times New Roman"/>
                <a:ea typeface="Times New Roman"/>
              </a:rPr>
              <a:t>10,0</a:t>
            </a:r>
            <a:endParaRPr lang="ru-RU" sz="1600" dirty="0">
              <a:effectLst/>
              <a:latin typeface="Times New Roman"/>
              <a:ea typeface="Times New Roman"/>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2924944"/>
            <a:ext cx="5760640" cy="34563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215635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404664"/>
            <a:ext cx="7848872" cy="2677656"/>
          </a:xfrm>
          <a:prstGeom prst="rect">
            <a:avLst/>
          </a:prstGeom>
        </p:spPr>
        <p:txBody>
          <a:bodyPr wrap="square">
            <a:spAutoFit/>
          </a:bodyPr>
          <a:lstStyle/>
          <a:p>
            <a:pPr marL="228600" algn="just">
              <a:spcAft>
                <a:spcPts val="0"/>
              </a:spcAft>
              <a:tabLst>
                <a:tab pos="1971675" algn="l"/>
              </a:tabLst>
            </a:pPr>
            <a:r>
              <a:rPr lang="kk-KZ" sz="2400" dirty="0">
                <a:effectLst/>
                <a:latin typeface="Times New Roman"/>
                <a:ea typeface="Times New Roman"/>
              </a:rPr>
              <a:t>6. Катерлер, кемелер, буксирлер, баржалар, яхталар (двигательдің қуаты мынадай ат күшіне тең):</a:t>
            </a:r>
            <a:endParaRPr lang="ru-RU" sz="1600" dirty="0">
              <a:effectLst/>
              <a:latin typeface="Times New Roman"/>
              <a:ea typeface="Times New Roman"/>
            </a:endParaRPr>
          </a:p>
          <a:p>
            <a:pPr marL="228600" algn="just">
              <a:spcAft>
                <a:spcPts val="0"/>
              </a:spcAft>
              <a:tabLst>
                <a:tab pos="1971675" algn="l"/>
              </a:tabLst>
            </a:pPr>
            <a:endParaRPr lang="kk-KZ" sz="2400" dirty="0">
              <a:effectLst/>
              <a:latin typeface="Times New Roman"/>
              <a:ea typeface="Times New Roman"/>
            </a:endParaRPr>
          </a:p>
          <a:p>
            <a:pPr marL="228600" algn="just">
              <a:spcAft>
                <a:spcPts val="0"/>
              </a:spcAft>
              <a:tabLst>
                <a:tab pos="1971675" algn="l"/>
              </a:tabLst>
            </a:pPr>
            <a:r>
              <a:rPr lang="kk-KZ" sz="2400" dirty="0">
                <a:effectLst/>
                <a:latin typeface="Times New Roman"/>
                <a:ea typeface="Times New Roman"/>
              </a:rPr>
              <a:t>160-қа дейін қоса алғанда</a:t>
            </a:r>
            <a:endParaRPr lang="ru-RU" sz="1600" dirty="0">
              <a:effectLst/>
              <a:latin typeface="Times New Roman"/>
              <a:ea typeface="Times New Roman"/>
            </a:endParaRPr>
          </a:p>
          <a:p>
            <a:pPr marL="228600" algn="just">
              <a:spcAft>
                <a:spcPts val="0"/>
              </a:spcAft>
              <a:tabLst>
                <a:tab pos="1971675" algn="l"/>
              </a:tabLst>
            </a:pPr>
            <a:r>
              <a:rPr lang="kk-KZ" sz="2400" dirty="0">
                <a:effectLst/>
                <a:latin typeface="Times New Roman"/>
                <a:ea typeface="Times New Roman"/>
              </a:rPr>
              <a:t>160-тан жоғары 500-қоса</a:t>
            </a:r>
            <a:endParaRPr lang="ru-RU" sz="1600" dirty="0">
              <a:effectLst/>
              <a:latin typeface="Times New Roman"/>
              <a:ea typeface="Times New Roman"/>
            </a:endParaRPr>
          </a:p>
          <a:p>
            <a:pPr marL="228600" algn="just">
              <a:spcAft>
                <a:spcPts val="0"/>
              </a:spcAft>
              <a:tabLst>
                <a:tab pos="1971675" algn="l"/>
              </a:tabLst>
            </a:pPr>
            <a:r>
              <a:rPr lang="ru-RU" sz="2400" dirty="0">
                <a:effectLst/>
                <a:latin typeface="Times New Roman"/>
                <a:ea typeface="Times New Roman"/>
              </a:rPr>
              <a:t>500</a:t>
            </a:r>
            <a:r>
              <a:rPr lang="kk-KZ" sz="2400" dirty="0">
                <a:effectLst/>
                <a:latin typeface="Times New Roman"/>
                <a:ea typeface="Times New Roman"/>
              </a:rPr>
              <a:t>-ден жоғары 1000-қоса</a:t>
            </a:r>
            <a:endParaRPr lang="ru-RU" sz="1600" dirty="0">
              <a:effectLst/>
              <a:latin typeface="Times New Roman"/>
              <a:ea typeface="Times New Roman"/>
            </a:endParaRPr>
          </a:p>
          <a:p>
            <a:pPr marL="228600" algn="just">
              <a:spcAft>
                <a:spcPts val="0"/>
              </a:spcAft>
              <a:tabLst>
                <a:tab pos="1971675" algn="l"/>
              </a:tabLst>
            </a:pPr>
            <a:r>
              <a:rPr lang="kk-KZ" sz="2400" dirty="0">
                <a:effectLst/>
                <a:latin typeface="Times New Roman"/>
                <a:ea typeface="Times New Roman"/>
              </a:rPr>
              <a:t>1000-нан жоғары</a:t>
            </a:r>
            <a:endParaRPr lang="ru-RU" sz="1600" dirty="0">
              <a:effectLst/>
              <a:latin typeface="Times New Roman"/>
              <a:ea typeface="Times New Roman"/>
            </a:endParaRPr>
          </a:p>
        </p:txBody>
      </p:sp>
      <p:sp>
        <p:nvSpPr>
          <p:cNvPr id="3" name="Прямоугольник 2"/>
          <p:cNvSpPr/>
          <p:nvPr/>
        </p:nvSpPr>
        <p:spPr>
          <a:xfrm>
            <a:off x="4932040" y="1512660"/>
            <a:ext cx="1008112" cy="1569660"/>
          </a:xfrm>
          <a:prstGeom prst="rect">
            <a:avLst/>
          </a:prstGeom>
        </p:spPr>
        <p:txBody>
          <a:bodyPr wrap="square">
            <a:spAutoFit/>
          </a:bodyPr>
          <a:lstStyle/>
          <a:p>
            <a:pPr algn="ctr">
              <a:spcAft>
                <a:spcPts val="0"/>
              </a:spcAft>
              <a:tabLst>
                <a:tab pos="1971675" algn="l"/>
              </a:tabLst>
            </a:pPr>
            <a:r>
              <a:rPr lang="kk-KZ" sz="2400" dirty="0">
                <a:effectLst/>
                <a:latin typeface="Times New Roman"/>
                <a:ea typeface="Times New Roman"/>
              </a:rPr>
              <a:t>6,0</a:t>
            </a:r>
            <a:endParaRPr lang="ru-RU" sz="1600" dirty="0">
              <a:effectLst/>
              <a:latin typeface="Times New Roman"/>
              <a:ea typeface="Times New Roman"/>
            </a:endParaRPr>
          </a:p>
          <a:p>
            <a:pPr algn="ctr">
              <a:spcAft>
                <a:spcPts val="0"/>
              </a:spcAft>
              <a:tabLst>
                <a:tab pos="1971675" algn="l"/>
              </a:tabLst>
            </a:pPr>
            <a:r>
              <a:rPr lang="kk-KZ" sz="2400" dirty="0">
                <a:effectLst/>
                <a:latin typeface="Times New Roman"/>
                <a:ea typeface="Times New Roman"/>
              </a:rPr>
              <a:t>18,0</a:t>
            </a:r>
            <a:endParaRPr lang="ru-RU" sz="1600" dirty="0">
              <a:effectLst/>
              <a:latin typeface="Times New Roman"/>
              <a:ea typeface="Times New Roman"/>
            </a:endParaRPr>
          </a:p>
          <a:p>
            <a:pPr algn="ctr">
              <a:spcAft>
                <a:spcPts val="0"/>
              </a:spcAft>
              <a:tabLst>
                <a:tab pos="1971675" algn="l"/>
              </a:tabLst>
            </a:pPr>
            <a:r>
              <a:rPr lang="kk-KZ" sz="2400" dirty="0">
                <a:effectLst/>
                <a:latin typeface="Times New Roman"/>
                <a:ea typeface="Times New Roman"/>
              </a:rPr>
              <a:t>32,0</a:t>
            </a:r>
            <a:endParaRPr lang="ru-RU" sz="1600" dirty="0">
              <a:effectLst/>
              <a:latin typeface="Times New Roman"/>
              <a:ea typeface="Times New Roman"/>
            </a:endParaRPr>
          </a:p>
          <a:p>
            <a:r>
              <a:rPr lang="kk-KZ" sz="2400" dirty="0">
                <a:effectLst/>
                <a:latin typeface="Times New Roman"/>
                <a:ea typeface="Times New Roman"/>
              </a:rPr>
              <a:t>  55,0</a:t>
            </a:r>
            <a:endParaRPr lang="ru-RU" sz="2400"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3181831"/>
            <a:ext cx="7632848" cy="3127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279995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652" y="1098322"/>
            <a:ext cx="5147625" cy="523220"/>
          </a:xfrm>
          <a:prstGeom prst="rect">
            <a:avLst/>
          </a:prstGeom>
        </p:spPr>
        <p:txBody>
          <a:bodyPr wrap="square">
            <a:spAutoFit/>
          </a:bodyPr>
          <a:lstStyle/>
          <a:p>
            <a:r>
              <a:rPr lang="kk-KZ" sz="2800" dirty="0">
                <a:effectLst/>
                <a:latin typeface="Times New Roman"/>
                <a:ea typeface="Times New Roman"/>
              </a:rPr>
              <a:t>7.  Ұшу аппараттары</a:t>
            </a:r>
            <a:endParaRPr lang="ru-RU" sz="2800" dirty="0"/>
          </a:p>
        </p:txBody>
      </p:sp>
      <p:sp>
        <p:nvSpPr>
          <p:cNvPr id="3" name="Прямоугольник 2"/>
          <p:cNvSpPr/>
          <p:nvPr/>
        </p:nvSpPr>
        <p:spPr>
          <a:xfrm>
            <a:off x="4355976" y="1098322"/>
            <a:ext cx="4572000" cy="830997"/>
          </a:xfrm>
          <a:prstGeom prst="rect">
            <a:avLst/>
          </a:prstGeom>
        </p:spPr>
        <p:txBody>
          <a:bodyPr>
            <a:spAutoFit/>
          </a:bodyPr>
          <a:lstStyle/>
          <a:p>
            <a:r>
              <a:rPr lang="kk-KZ" sz="2400" dirty="0">
                <a:effectLst/>
                <a:latin typeface="Times New Roman"/>
                <a:ea typeface="Times New Roman"/>
              </a:rPr>
              <a:t>әрбір киловатт қуатта айлық есептік көрсеткіштің 4,0 %</a:t>
            </a:r>
            <a:endParaRPr lang="ru-RU" sz="2400"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2182" y="2564904"/>
            <a:ext cx="7367588" cy="31483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713726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988840"/>
            <a:ext cx="7772400" cy="1362456"/>
          </a:xfrm>
        </p:spPr>
        <p:txBody>
          <a:bodyPr/>
          <a:lstStyle/>
          <a:p>
            <a:pPr algn="ctr"/>
            <a:r>
              <a:rPr lang="kk-KZ" sz="6000" dirty="0">
                <a:solidFill>
                  <a:schemeClr val="tx1"/>
                </a:solidFill>
                <a:latin typeface="+mn-lt"/>
              </a:rPr>
              <a:t>Назарларыңызға рахмет!!!</a:t>
            </a:r>
            <a:endParaRPr lang="ru-RU" sz="6000" dirty="0">
              <a:solidFill>
                <a:schemeClr val="tx1"/>
              </a:solidFill>
              <a:latin typeface="+mn-lt"/>
            </a:endParaRPr>
          </a:p>
        </p:txBody>
      </p:sp>
    </p:spTree>
    <p:extLst>
      <p:ext uri="{BB962C8B-B14F-4D97-AF65-F5344CB8AC3E}">
        <p14:creationId xmlns:p14="http://schemas.microsoft.com/office/powerpoint/2010/main" val="262849733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64</TotalTime>
  <Words>548</Words>
  <Application>Microsoft Office PowerPoint</Application>
  <PresentationFormat>Экран (4:3)</PresentationFormat>
  <Paragraphs>77</Paragraphs>
  <Slides>13</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13</vt:i4>
      </vt:variant>
    </vt:vector>
  </HeadingPairs>
  <TitlesOfParts>
    <vt:vector size="18" baseType="lpstr">
      <vt:lpstr>Calibri</vt:lpstr>
      <vt:lpstr>Constantia</vt:lpstr>
      <vt:lpstr>Times New Roman</vt:lpstr>
      <vt:lpstr>Wingdings 2</vt:lpstr>
      <vt:lpstr>Поток</vt:lpstr>
      <vt:lpstr>Көлік құралдарына салынатын салық</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Назарларыңызға рахмет!!!</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Көлік құралдарына салынатын салық</dc:title>
  <dc:creator>acer12345</dc:creator>
  <cp:lastModifiedBy>Абдрахманова Жаннур Сериковна</cp:lastModifiedBy>
  <cp:revision>9</cp:revision>
  <dcterms:created xsi:type="dcterms:W3CDTF">2017-10-13T01:54:01Z</dcterms:created>
  <dcterms:modified xsi:type="dcterms:W3CDTF">2021-04-05T05:20:58Z</dcterms:modified>
</cp:coreProperties>
</file>